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76" d="100"/>
          <a:sy n="76" d="100"/>
        </p:scale>
        <p:origin x="126" y="5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F8B8D-A442-B4CD-A583-92C2660B89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DB049E-A01B-8C45-D2F3-089F025664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F999461-3292-40B4-F149-79E6862EC77C}"/>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5" name="Footer Placeholder 4">
            <a:extLst>
              <a:ext uri="{FF2B5EF4-FFF2-40B4-BE49-F238E27FC236}">
                <a16:creationId xmlns:a16="http://schemas.microsoft.com/office/drawing/2014/main" id="{FD5715CF-9634-DA18-B7DF-EE797B1199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DE0F69-DE55-A698-1954-F7AFB79BF6D2}"/>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400036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C432C-75C4-DB53-0070-2C02467E5B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4938B0-3560-47C4-26D8-6AF138AA91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8E5A66-8DEC-2C0D-53FE-BE777D6E1835}"/>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5" name="Footer Placeholder 4">
            <a:extLst>
              <a:ext uri="{FF2B5EF4-FFF2-40B4-BE49-F238E27FC236}">
                <a16:creationId xmlns:a16="http://schemas.microsoft.com/office/drawing/2014/main" id="{D28BA793-74A2-71E7-4FA5-8061AB7442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7DD985-2040-BCE7-0CBE-E40F6B2275A6}"/>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2457372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39F29E-508B-25A8-26CD-633DEE01BD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E0D12E-4DFE-47DE-700F-72DBF45E45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5006AC-54F5-4BF3-E281-41F8672FE4E6}"/>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5" name="Footer Placeholder 4">
            <a:extLst>
              <a:ext uri="{FF2B5EF4-FFF2-40B4-BE49-F238E27FC236}">
                <a16:creationId xmlns:a16="http://schemas.microsoft.com/office/drawing/2014/main" id="{3EEF98B1-1845-BC14-8AEF-4A6D552A27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CAFEFF-0302-C3DC-375A-7BCFE0091C6E}"/>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3805668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46EE9-01B7-8F3D-9458-80B6B303FF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AE93B3-5F00-EFAC-7A06-3CA188A22F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60C4C4-C8B8-8B44-0ABA-BE594B72B15C}"/>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5" name="Footer Placeholder 4">
            <a:extLst>
              <a:ext uri="{FF2B5EF4-FFF2-40B4-BE49-F238E27FC236}">
                <a16:creationId xmlns:a16="http://schemas.microsoft.com/office/drawing/2014/main" id="{BC6E8554-4BBF-875B-25C5-AABE63229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689A81-D32E-BEC4-8C5B-3CE61BF6A198}"/>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1445332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02AAB-49E5-B576-C893-96837963EF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3C0296D-D211-1D50-80A7-61CA153FCB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587CEB-C097-CF75-A4DF-0CD1746F830B}"/>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5" name="Footer Placeholder 4">
            <a:extLst>
              <a:ext uri="{FF2B5EF4-FFF2-40B4-BE49-F238E27FC236}">
                <a16:creationId xmlns:a16="http://schemas.microsoft.com/office/drawing/2014/main" id="{0DF67854-F16D-C93E-2261-A134AC690E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C2B70F-69A0-D050-CCEE-A505963C4ACC}"/>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3810557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68AB9-0501-1F1B-42C3-53DAC499E0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93E13E-4895-3428-096C-CF1B4CA460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40E8839-40A3-FA8B-1D0B-9A29CD445B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0D1AC77-59D4-1784-D30B-47A73501CD6A}"/>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6" name="Footer Placeholder 5">
            <a:extLst>
              <a:ext uri="{FF2B5EF4-FFF2-40B4-BE49-F238E27FC236}">
                <a16:creationId xmlns:a16="http://schemas.microsoft.com/office/drawing/2014/main" id="{7D115A22-74E3-FA39-F670-CBFF665D5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B31A2D-9E57-A935-A145-A41B49A01B79}"/>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3317935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433BB-1B2B-2668-AD98-8B7BE64AFF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929FF6D-3730-FB02-17B4-167976C9BA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F7689E-2455-7FF1-1E69-57285B64D5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3CEA3E-19A1-A8BF-9D81-6B83E78DCE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A7E450-0FAC-5315-E482-32E73CE137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52A3A-6E2D-0126-CF12-839E7380BA3D}"/>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8" name="Footer Placeholder 7">
            <a:extLst>
              <a:ext uri="{FF2B5EF4-FFF2-40B4-BE49-F238E27FC236}">
                <a16:creationId xmlns:a16="http://schemas.microsoft.com/office/drawing/2014/main" id="{C74C69F3-E2F9-7C2C-38EB-73D96A465C8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06E8CA-07EA-77EA-6BF5-89775EC4CCAD}"/>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1214347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3E075-375C-93BE-343D-3778EB2999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3D4937A-ACAA-372F-6037-04DD91690FCD}"/>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4" name="Footer Placeholder 3">
            <a:extLst>
              <a:ext uri="{FF2B5EF4-FFF2-40B4-BE49-F238E27FC236}">
                <a16:creationId xmlns:a16="http://schemas.microsoft.com/office/drawing/2014/main" id="{2ADA3DC9-8EAA-9793-D4A4-47FF5C866F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3051DF-5CF4-5911-F398-070F89061A40}"/>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3597692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663D9B-86B2-472E-679C-43B2A7873256}"/>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3" name="Footer Placeholder 2">
            <a:extLst>
              <a:ext uri="{FF2B5EF4-FFF2-40B4-BE49-F238E27FC236}">
                <a16:creationId xmlns:a16="http://schemas.microsoft.com/office/drawing/2014/main" id="{54E1A79A-84AA-A343-93E1-47068E037F8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584777C-B783-CDCA-9C8A-DDA08F99BBA1}"/>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1434678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F3B7A-269D-546D-9B8E-101C5F8C31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73C7E7D-507C-45D3-F93B-A43DEF0C5E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9F81DE4-5062-4E45-8950-B4DC890175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D67E6B-ED66-961D-0586-1C0F9F30B765}"/>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6" name="Footer Placeholder 5">
            <a:extLst>
              <a:ext uri="{FF2B5EF4-FFF2-40B4-BE49-F238E27FC236}">
                <a16:creationId xmlns:a16="http://schemas.microsoft.com/office/drawing/2014/main" id="{915377A0-ABF4-7151-3823-712661F59D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9230A6-46D7-3FA0-7542-D27F2F38DD2A}"/>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1236323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453D4-313B-710F-673D-8462A858A6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88E5AA-4F0F-C7DB-318D-81B5B2A137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A95A4F4-427E-2419-E938-2B5A776E4A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6E425B-1BD6-87AF-289C-92782ED14DE9}"/>
              </a:ext>
            </a:extLst>
          </p:cNvPr>
          <p:cNvSpPr>
            <a:spLocks noGrp="1"/>
          </p:cNvSpPr>
          <p:nvPr>
            <p:ph type="dt" sz="half" idx="10"/>
          </p:nvPr>
        </p:nvSpPr>
        <p:spPr/>
        <p:txBody>
          <a:bodyPr/>
          <a:lstStyle/>
          <a:p>
            <a:fld id="{6E12D227-E4AD-4463-9B59-067B1B67D87E}" type="datetimeFigureOut">
              <a:rPr lang="en-US" smtClean="0"/>
              <a:t>5/18/2026</a:t>
            </a:fld>
            <a:endParaRPr lang="en-US"/>
          </a:p>
        </p:txBody>
      </p:sp>
      <p:sp>
        <p:nvSpPr>
          <p:cNvPr id="6" name="Footer Placeholder 5">
            <a:extLst>
              <a:ext uri="{FF2B5EF4-FFF2-40B4-BE49-F238E27FC236}">
                <a16:creationId xmlns:a16="http://schemas.microsoft.com/office/drawing/2014/main" id="{F67A800C-114E-B560-1C5E-8AED77D69B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E1FD69-8CFA-AB66-83D7-7223AADE0DC4}"/>
              </a:ext>
            </a:extLst>
          </p:cNvPr>
          <p:cNvSpPr>
            <a:spLocks noGrp="1"/>
          </p:cNvSpPr>
          <p:nvPr>
            <p:ph type="sldNum" sz="quarter" idx="12"/>
          </p:nvPr>
        </p:nvSpPr>
        <p:spPr/>
        <p:txBody>
          <a:bodyPr/>
          <a:lstStyle/>
          <a:p>
            <a:fld id="{165EBC43-2FD6-4A44-A235-1B37FFDFF75F}" type="slidenum">
              <a:rPr lang="en-US" smtClean="0"/>
              <a:t>‹#›</a:t>
            </a:fld>
            <a:endParaRPr lang="en-US"/>
          </a:p>
        </p:txBody>
      </p:sp>
    </p:spTree>
    <p:extLst>
      <p:ext uri="{BB962C8B-B14F-4D97-AF65-F5344CB8AC3E}">
        <p14:creationId xmlns:p14="http://schemas.microsoft.com/office/powerpoint/2010/main" val="1251512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423B5C-9543-B454-3197-EC225E8515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087984-E0E8-4F1E-7333-9877067208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D343C5-1F7F-0276-01DA-7467561845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12D227-E4AD-4463-9B59-067B1B67D87E}" type="datetimeFigureOut">
              <a:rPr lang="en-US" smtClean="0"/>
              <a:t>5/18/2026</a:t>
            </a:fld>
            <a:endParaRPr lang="en-US"/>
          </a:p>
        </p:txBody>
      </p:sp>
      <p:sp>
        <p:nvSpPr>
          <p:cNvPr id="5" name="Footer Placeholder 4">
            <a:extLst>
              <a:ext uri="{FF2B5EF4-FFF2-40B4-BE49-F238E27FC236}">
                <a16:creationId xmlns:a16="http://schemas.microsoft.com/office/drawing/2014/main" id="{A8352FDA-9074-90CC-930B-FB899BB503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9DF9A8A-E53D-2F37-7D68-5FEFB6C223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5EBC43-2FD6-4A44-A235-1B37FFDFF75F}" type="slidenum">
              <a:rPr lang="en-US" smtClean="0"/>
              <a:t>‹#›</a:t>
            </a:fld>
            <a:endParaRPr lang="en-US"/>
          </a:p>
        </p:txBody>
      </p:sp>
    </p:spTree>
    <p:extLst>
      <p:ext uri="{BB962C8B-B14F-4D97-AF65-F5344CB8AC3E}">
        <p14:creationId xmlns:p14="http://schemas.microsoft.com/office/powerpoint/2010/main" val="3073395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30642-F757-E661-A691-CEBB33A32FDE}"/>
              </a:ext>
            </a:extLst>
          </p:cNvPr>
          <p:cNvSpPr>
            <a:spLocks noGrp="1"/>
          </p:cNvSpPr>
          <p:nvPr>
            <p:ph type="ctrTitle"/>
          </p:nvPr>
        </p:nvSpPr>
        <p:spPr>
          <a:xfrm>
            <a:off x="342900" y="127001"/>
            <a:ext cx="10325100" cy="3128962"/>
          </a:xfrm>
        </p:spPr>
        <p:txBody>
          <a:bodyPr>
            <a:normAutofit/>
          </a:bodyPr>
          <a:lstStyle/>
          <a:p>
            <a:r>
              <a:rPr lang="en-US" sz="2200" b="1" dirty="0">
                <a:latin typeface="Times New Roman" panose="02020603050405020304" pitchFamily="18" charset="0"/>
                <a:cs typeface="Times New Roman" panose="02020603050405020304" pitchFamily="18" charset="0"/>
              </a:rPr>
              <a:t>FEATURES OF RADIO STUDIO USED FOR RADIO BROADCASTING</a:t>
            </a:r>
            <a:br>
              <a:rPr lang="en-US" dirty="0"/>
            </a:br>
            <a:endParaRPr lang="en-US" dirty="0"/>
          </a:p>
        </p:txBody>
      </p:sp>
      <p:sp>
        <p:nvSpPr>
          <p:cNvPr id="3" name="Subtitle 2">
            <a:extLst>
              <a:ext uri="{FF2B5EF4-FFF2-40B4-BE49-F238E27FC236}">
                <a16:creationId xmlns:a16="http://schemas.microsoft.com/office/drawing/2014/main" id="{EF0E6931-FA24-2023-F945-7AAA56510256}"/>
              </a:ext>
            </a:extLst>
          </p:cNvPr>
          <p:cNvSpPr>
            <a:spLocks noGrp="1"/>
          </p:cNvSpPr>
          <p:nvPr>
            <p:ph type="subTitle" idx="1"/>
          </p:nvPr>
        </p:nvSpPr>
        <p:spPr>
          <a:xfrm>
            <a:off x="177800" y="2774157"/>
            <a:ext cx="9194800" cy="1655762"/>
          </a:xfrm>
        </p:spPr>
        <p:txBody>
          <a:bodyPr>
            <a:normAutofit/>
          </a:bodyPr>
          <a:lstStyle/>
          <a:p>
            <a:pPr marL="342900" lvl="0" indent="-342900" algn="l">
              <a:buFont typeface="Wingdings" panose="05000000000000000000" pitchFamily="2" charset="2"/>
              <a:buChar char="§"/>
            </a:pPr>
            <a:r>
              <a:rPr lang="en-US" sz="20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Meaning of Radio studio</a:t>
            </a:r>
            <a:endParaRPr lang="en-US" sz="2000" dirty="0">
              <a:latin typeface="Times New Roman" panose="02020603050405020304" pitchFamily="18" charset="0"/>
              <a:cs typeface="Times New Roman" panose="02020603050405020304" pitchFamily="18" charset="0"/>
            </a:endParaRPr>
          </a:p>
          <a:p>
            <a:pPr marL="342900" lvl="0" indent="-342900" algn="l">
              <a:buFont typeface="Wingdings" panose="05000000000000000000" pitchFamily="2" charset="2"/>
              <a:buChar char="§"/>
            </a:pPr>
            <a:r>
              <a:rPr lang="en-US" sz="20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Meaning of Production studio</a:t>
            </a:r>
            <a:endParaRPr lang="en-US" sz="2000" dirty="0">
              <a:latin typeface="Times New Roman" panose="02020603050405020304" pitchFamily="18" charset="0"/>
              <a:cs typeface="Times New Roman" panose="02020603050405020304" pitchFamily="18" charset="0"/>
            </a:endParaRPr>
          </a:p>
          <a:p>
            <a:pPr marL="342900" lvl="0" indent="-342900" algn="l">
              <a:buFont typeface="Wingdings" panose="05000000000000000000" pitchFamily="2" charset="2"/>
              <a:buChar char="§"/>
            </a:pPr>
            <a:r>
              <a:rPr lang="en-US" sz="20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Characteristics of a radio studio</a:t>
            </a:r>
            <a:endParaRPr lang="en-US" sz="2000" dirty="0">
              <a:latin typeface="Times New Roman" panose="02020603050405020304" pitchFamily="18" charset="0"/>
              <a:cs typeface="Times New Roman" panose="02020603050405020304" pitchFamily="18" charset="0"/>
            </a:endParaRPr>
          </a:p>
          <a:p>
            <a:pPr marL="342900" lvl="0" indent="-342900" algn="l">
              <a:buFont typeface="Wingdings" panose="05000000000000000000" pitchFamily="2" charset="2"/>
              <a:buChar char="§"/>
            </a:pPr>
            <a:r>
              <a:rPr lang="en-US" sz="20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Differences between on air studio from production studio  </a:t>
            </a:r>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0782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C9308-3548-133C-5418-E45F46BCB00C}"/>
              </a:ext>
            </a:extLst>
          </p:cNvPr>
          <p:cNvSpPr>
            <a:spLocks noGrp="1"/>
          </p:cNvSpPr>
          <p:nvPr>
            <p:ph type="title"/>
          </p:nvPr>
        </p:nvSpPr>
        <p:spPr/>
        <p:txBody>
          <a:bodyPr/>
          <a:lstStyle/>
          <a:p>
            <a:r>
              <a:rPr lang="en-US" sz="20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Meaning of Radio studio</a:t>
            </a:r>
            <a:br>
              <a:rPr lang="en-US" dirty="0">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4847CF57-E73B-A992-BC5E-C3A191EF483C}"/>
              </a:ext>
            </a:extLst>
          </p:cNvPr>
          <p:cNvSpPr>
            <a:spLocks noGrp="1"/>
          </p:cNvSpPr>
          <p:nvPr>
            <p:ph idx="1"/>
          </p:nvPr>
        </p:nvSpPr>
        <p:spPr>
          <a:xfrm>
            <a:off x="0" y="1027906"/>
            <a:ext cx="12103100" cy="5830094"/>
          </a:xfrm>
        </p:spPr>
        <p:txBody>
          <a:bodyPr>
            <a:normAutofit/>
          </a:bodyPr>
          <a:lstStyle/>
          <a:p>
            <a:pPr marL="0" indent="0">
              <a:buNone/>
            </a:pPr>
            <a:r>
              <a:rPr lang="en-US" sz="20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Meaning of Radio studio</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Is a specialized environment where audio content is recorded, mixed, and broadcasted to audiences. The quality of the broadcast depends heavily on the equipment used. OR</a:t>
            </a:r>
          </a:p>
          <a:p>
            <a:pPr marL="0" indent="0">
              <a:buNone/>
            </a:pP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Is the specialized architectural and technological environment designed for the professional capture processing and transmission of audio content. A radio studio must satisfy the rigorous and acoustic electronic and requirements to ensure that the signals-to noise ratio remains high and that the broadcast remains uninterrupted</a:t>
            </a:r>
            <a:r>
              <a:rPr lang="en-US" sz="1600" dirty="0">
                <a:latin typeface="Times New Roman" panose="02020603050405020304" pitchFamily="18" charset="0"/>
                <a:cs typeface="Times New Roman" panose="02020603050405020304" pitchFamily="18" charset="0"/>
              </a:rPr>
              <a:t>.</a:t>
            </a:r>
          </a:p>
          <a:p>
            <a:pPr marL="0" indent="0">
              <a:buNone/>
            </a:pPr>
            <a:r>
              <a:rPr lang="en-US" sz="2000" b="1" dirty="0">
                <a:latin typeface="Times New Roman" panose="02020603050405020304" pitchFamily="18" charset="0"/>
                <a:cs typeface="Times New Roman" panose="02020603050405020304" pitchFamily="18" charset="0"/>
              </a:rPr>
              <a:t>Meaning of production studio</a:t>
            </a:r>
          </a:p>
          <a:p>
            <a:pPr marL="0" indent="0">
              <a:buNone/>
            </a:pPr>
            <a:r>
              <a:rPr lang="en-US" sz="1600" dirty="0">
                <a:latin typeface="Times New Roman" panose="02020603050405020304" pitchFamily="18" charset="0"/>
                <a:cs typeface="Times New Roman" panose="02020603050405020304" pitchFamily="18" charset="0"/>
              </a:rPr>
              <a:t>Is a specialized room where creative projects are developed and produced. it typically includes sound stages, editing suites, and equipment for filming, sound recording, and post-</a:t>
            </a: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production. production studios can handle a wide range of media.</a:t>
            </a:r>
            <a:endParaRPr lang="en-US" sz="1600" dirty="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Is a specialized room, soundproofed, and acoustically treated room designed for recording, editing, and producing audio content for radio broadcasts, podcasts, and digital media</a:t>
            </a:r>
          </a:p>
          <a:p>
            <a:pPr marL="0" indent="0">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126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DFBD2-2C0F-36C5-848A-42FF28372002}"/>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Characteristics of radio studio</a:t>
            </a:r>
          </a:p>
        </p:txBody>
      </p:sp>
      <p:sp>
        <p:nvSpPr>
          <p:cNvPr id="3" name="Content Placeholder 2">
            <a:extLst>
              <a:ext uri="{FF2B5EF4-FFF2-40B4-BE49-F238E27FC236}">
                <a16:creationId xmlns:a16="http://schemas.microsoft.com/office/drawing/2014/main" id="{36A8F409-CB05-5A53-3D62-714FC19E3ACA}"/>
              </a:ext>
            </a:extLst>
          </p:cNvPr>
          <p:cNvSpPr>
            <a:spLocks noGrp="1"/>
          </p:cNvSpPr>
          <p:nvPr>
            <p:ph idx="1"/>
          </p:nvPr>
        </p:nvSpPr>
        <p:spPr>
          <a:xfrm>
            <a:off x="152400" y="1333500"/>
            <a:ext cx="12039600" cy="5270499"/>
          </a:xfrm>
        </p:spPr>
        <p:txBody>
          <a:bodyPr>
            <a:normAutofit/>
          </a:bodyPr>
          <a:lstStyle/>
          <a:p>
            <a:pPr marL="514350" lvl="0" indent="-514350">
              <a:buFont typeface="+mj-lt"/>
              <a:buAutoNum type="arabicPeriod"/>
            </a:pPr>
            <a:r>
              <a:rPr lang="en-US" sz="2000" b="1" dirty="0">
                <a:latin typeface="Times New Roman" panose="02020603050405020304" pitchFamily="18" charset="0"/>
                <a:cs typeface="Times New Roman" panose="02020603050405020304" pitchFamily="18" charset="0"/>
              </a:rPr>
              <a:t>Audio equipment </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One of the key characteristics of radio studio  is it includes microphones, mixing console, audio processor computer and recording devices. these are essential for capturing adjusting and enhancing audio quality.</a:t>
            </a:r>
          </a:p>
          <a:p>
            <a:pPr marL="0" indent="0">
              <a:buNone/>
            </a:pPr>
            <a:r>
              <a:rPr lang="en-US" sz="20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2.  Acoustic Isolation and Sound Treatment</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The most fundamental characteristic of a radio studio is its acoustic environment. Because microphones are highly sensitive, the room must be shielded from external and internal noise interference.</a:t>
            </a:r>
          </a:p>
          <a:p>
            <a:pPr>
              <a:buFont typeface="Wingdings" panose="05000000000000000000" pitchFamily="2" charset="2"/>
              <a:buChar char="§"/>
            </a:pPr>
            <a:r>
              <a:rPr lang="en-US" sz="16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Soundproofing (Isolation):</a:t>
            </a: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 Professional studios often utilize "room-within-a-room" construction to prevent structural vibrations and outside noises (such as traffic or air conditioning) from entering the recording space.</a:t>
            </a:r>
          </a:p>
          <a:p>
            <a:pPr>
              <a:buFont typeface="Wingdings" panose="05000000000000000000" pitchFamily="2" charset="2"/>
              <a:buChar char="§"/>
            </a:pPr>
            <a:r>
              <a:rPr lang="en-US" sz="16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Acoustic Treatment:</a:t>
            </a: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 To prevent echoes and "flutter" (sound bouncing off hard surfaces), studios are lined with acoustic foam, bass traps, and diffusers. These materials absorb sound waves, ensuring that the microphone picks up only the direct voice of the speaker rather than the reverberations of the room. </a:t>
            </a:r>
          </a:p>
          <a:p>
            <a:pPr>
              <a:buFont typeface="Wingdings" panose="05000000000000000000" pitchFamily="2" charset="2"/>
              <a:buChar char="§"/>
            </a:pPr>
            <a:r>
              <a:rPr lang="en-US" sz="16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Silent Infrastructure</a:t>
            </a: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 Studios often feature specialized silent ventilation systems and "floating" floors to eliminate the hum of machinery or the sound of footsteps</a:t>
            </a:r>
            <a:endParaRPr lang="en-US" sz="1600" dirty="0">
              <a:latin typeface="Times New Roman" panose="02020603050405020304" pitchFamily="18" charset="0"/>
              <a:cs typeface="Times New Roman" panose="02020603050405020304" pitchFamily="18" charset="0"/>
            </a:endParaRPr>
          </a:p>
          <a:p>
            <a:pPr marL="0" lvl="0" indent="0">
              <a:buNone/>
            </a:pPr>
            <a:r>
              <a:rPr lang="en-US" sz="22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3.Technical infrastructure and signal flow: </a:t>
            </a:r>
            <a:endParaRPr lang="en-US" sz="2200" dirty="0">
              <a:latin typeface="Times New Roman" panose="02020603050405020304" pitchFamily="18" charset="0"/>
              <a:cs typeface="Times New Roman" panose="02020603050405020304" pitchFamily="18" charset="0"/>
            </a:endParaRPr>
          </a:p>
          <a:p>
            <a:pPr marL="0" indent="0">
              <a:buNone/>
            </a:pPr>
            <a:r>
              <a:rPr lang="en-US" sz="17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A radio studio is characterized with the electronic devices that will push the signal flow to the audience, in radio studios we get signal chain mixers microphones.</a:t>
            </a:r>
            <a:endParaRPr lang="en-US" sz="17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4470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6F150F-B4DC-B23A-7CDC-6779D0267FE6}"/>
              </a:ext>
            </a:extLst>
          </p:cNvPr>
          <p:cNvSpPr>
            <a:spLocks noGrp="1"/>
          </p:cNvSpPr>
          <p:nvPr>
            <p:ph idx="1"/>
          </p:nvPr>
        </p:nvSpPr>
        <p:spPr>
          <a:xfrm>
            <a:off x="279400" y="111124"/>
            <a:ext cx="11684000" cy="6226176"/>
          </a:xfrm>
        </p:spPr>
        <p:txBody>
          <a:bodyPr>
            <a:normAutofit/>
          </a:bodyPr>
          <a:lstStyle/>
          <a:p>
            <a:pPr marL="0" indent="0">
              <a:buNone/>
            </a:pPr>
            <a:r>
              <a:rPr lang="en-US" sz="2000" dirty="0" err="1">
                <a:latin typeface="Times New Roman" panose="02020603050405020304" pitchFamily="18" charset="0"/>
                <a:cs typeface="Times New Roman" panose="02020603050405020304" pitchFamily="18" charset="0"/>
              </a:rPr>
              <a:t>Cont</a:t>
            </a:r>
            <a:r>
              <a:rPr lang="en-US" sz="2000" dirty="0">
                <a:latin typeface="Times New Roman" panose="02020603050405020304" pitchFamily="18" charset="0"/>
                <a:cs typeface="Times New Roman" panose="02020603050405020304" pitchFamily="18" charset="0"/>
              </a:rPr>
              <a:t>…</a:t>
            </a:r>
          </a:p>
          <a:p>
            <a:pPr marL="457200" indent="-457200">
              <a:buAutoNum type="arabicPeriod" startAt="4"/>
            </a:pPr>
            <a:r>
              <a:rPr lang="en-US" sz="2000" b="1" dirty="0">
                <a:latin typeface="Times New Roman" panose="02020603050405020304" pitchFamily="18" charset="0"/>
                <a:cs typeface="Times New Roman" panose="02020603050405020304" pitchFamily="18" charset="0"/>
              </a:rPr>
              <a:t>Visual Signaling and Communication</a:t>
            </a:r>
          </a:p>
          <a:p>
            <a:pPr marL="0" indent="0">
              <a:buNone/>
            </a:pPr>
            <a:r>
              <a:rPr lang="en-US" sz="1600" dirty="0">
                <a:latin typeface="Times New Roman" panose="02020603050405020304" pitchFamily="18" charset="0"/>
                <a:cs typeface="Times New Roman" panose="02020603050405020304" pitchFamily="18" charset="0"/>
              </a:rPr>
              <a:t>Because silence is mandatory during a broadcast, radio studios utilize visual cues to communicate status to personnel. </a:t>
            </a:r>
          </a:p>
          <a:p>
            <a:pPr>
              <a:buFont typeface="Wingdings" panose="05000000000000000000" pitchFamily="2" charset="2"/>
              <a:buChar char="§"/>
            </a:pPr>
            <a:r>
              <a:rPr lang="en-US" sz="1600" b="1" dirty="0">
                <a:latin typeface="Times New Roman" panose="02020603050405020304" pitchFamily="18" charset="0"/>
                <a:cs typeface="Times New Roman" panose="02020603050405020304" pitchFamily="18" charset="0"/>
              </a:rPr>
              <a:t>"On-Air" Lights:</a:t>
            </a:r>
            <a:r>
              <a:rPr lang="en-US" sz="1600" dirty="0">
                <a:latin typeface="Times New Roman" panose="02020603050405020304" pitchFamily="18" charset="0"/>
                <a:cs typeface="Times New Roman" panose="02020603050405020304" pitchFamily="18" charset="0"/>
              </a:rPr>
              <a:t> Large red lights located both inside and outside the studio doors illuminate automatically when a microphone is live, warning others not to enter or make noise.</a:t>
            </a:r>
          </a:p>
          <a:p>
            <a:pPr>
              <a:buFont typeface="Wingdings" panose="05000000000000000000" pitchFamily="2" charset="2"/>
              <a:buChar char="§"/>
            </a:pPr>
            <a:r>
              <a:rPr lang="en-US" sz="1600" b="1" dirty="0">
                <a:latin typeface="Times New Roman" panose="02020603050405020304" pitchFamily="18" charset="0"/>
                <a:cs typeface="Times New Roman" panose="02020603050405020304" pitchFamily="18" charset="0"/>
              </a:rPr>
              <a:t>Talkback Systems:</a:t>
            </a:r>
            <a:r>
              <a:rPr lang="en-US" sz="1600" dirty="0">
                <a:latin typeface="Times New Roman" panose="02020603050405020304" pitchFamily="18" charset="0"/>
                <a:cs typeface="Times New Roman" panose="02020603050405020304" pitchFamily="18" charset="0"/>
              </a:rPr>
              <a:t> These allow the producer in a separate control room to speak into the presenter’s headphones without the audio going out over the airwaves.</a:t>
            </a:r>
          </a:p>
          <a:p>
            <a:pPr marL="0" lvl="0" indent="0">
              <a:buNone/>
            </a:pPr>
            <a:r>
              <a:rPr lang="en-US" sz="2000" b="1" dirty="0">
                <a:latin typeface="Times New Roman" panose="02020603050405020304" pitchFamily="18" charset="0"/>
                <a:cs typeface="Times New Roman" panose="02020603050405020304" pitchFamily="18" charset="0"/>
              </a:rPr>
              <a:t>5.  The Centralized Control Hub (The Mixing Console)</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At the heart of every radio studio is the broadcast console, also known as the mixing desk or board. This device serves as the command center for all audio signals.</a:t>
            </a:r>
          </a:p>
          <a:p>
            <a:pPr lvl="0">
              <a:buFont typeface="Wingdings" panose="05000000000000000000" pitchFamily="2" charset="2"/>
              <a:buChar char="§"/>
            </a:pPr>
            <a:r>
              <a:rPr lang="en-US" sz="1600" b="1" dirty="0">
                <a:latin typeface="Times New Roman" panose="02020603050405020304" pitchFamily="18" charset="0"/>
                <a:cs typeface="Times New Roman" panose="02020603050405020304" pitchFamily="18" charset="0"/>
              </a:rPr>
              <a:t>Signal Integration:</a:t>
            </a:r>
            <a:r>
              <a:rPr lang="en-US" sz="1600" dirty="0">
                <a:latin typeface="Times New Roman" panose="02020603050405020304" pitchFamily="18" charset="0"/>
                <a:cs typeface="Times New Roman" panose="02020603050405020304" pitchFamily="18" charset="0"/>
              </a:rPr>
              <a:t> The console allows the operator to manage multiple audio sources simultaneously, including microphones, digital playout systems, telephone hybrids, and external remote feeds. </a:t>
            </a:r>
          </a:p>
          <a:p>
            <a:pPr lvl="0">
              <a:buFont typeface="Wingdings" panose="05000000000000000000" pitchFamily="2" charset="2"/>
              <a:buChar char="§"/>
            </a:pPr>
            <a:r>
              <a:rPr lang="en-US" sz="1600" b="1" dirty="0">
                <a:latin typeface="Times New Roman" panose="02020603050405020304" pitchFamily="18" charset="0"/>
                <a:cs typeface="Times New Roman" panose="02020603050405020304" pitchFamily="18" charset="0"/>
              </a:rPr>
              <a:t>Fader-Start and Logic:</a:t>
            </a:r>
            <a:r>
              <a:rPr lang="en-US" sz="1600" dirty="0">
                <a:latin typeface="Times New Roman" panose="02020603050405020304" pitchFamily="18" charset="0"/>
                <a:cs typeface="Times New Roman" panose="02020603050405020304" pitchFamily="18" charset="0"/>
              </a:rPr>
              <a:t> Unlike music recording mixers, broadcast consoles often feature "fader-start" capabilities, where sliding a fader up automatically triggers the playout software or turns on a microphone.</a:t>
            </a:r>
          </a:p>
          <a:p>
            <a:pPr lvl="0">
              <a:buFont typeface="Wingdings" panose="05000000000000000000" pitchFamily="2" charset="2"/>
              <a:buChar char="§"/>
            </a:pPr>
            <a:r>
              <a:rPr lang="en-US" sz="1600" b="1" dirty="0">
                <a:latin typeface="Times New Roman" panose="02020603050405020304" pitchFamily="18" charset="0"/>
                <a:cs typeface="Times New Roman" panose="02020603050405020304" pitchFamily="18" charset="0"/>
              </a:rPr>
              <a:t>Monitor Muting:</a:t>
            </a:r>
            <a:r>
              <a:rPr lang="en-US" sz="1600" dirty="0">
                <a:latin typeface="Times New Roman" panose="02020603050405020304" pitchFamily="18" charset="0"/>
                <a:cs typeface="Times New Roman" panose="02020603050405020304" pitchFamily="18" charset="0"/>
              </a:rPr>
              <a:t> A critical safety feature of a broadcast console is the automatic muting of studio speakers when a microphone is live. This prevents "feedback loops," where the microphone picks up the speaker output and creates a deafening screech.</a:t>
            </a:r>
          </a:p>
          <a:p>
            <a:pPr>
              <a:buFont typeface="Wingdings" panose="05000000000000000000" pitchFamily="2" charset="2"/>
              <a:buChar char="§"/>
            </a:pPr>
            <a:endParaRPr lang="en-US" sz="21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0336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BE41C-D786-BCEC-433E-B98FE604524D}"/>
              </a:ext>
            </a:extLst>
          </p:cNvPr>
          <p:cNvSpPr>
            <a:spLocks noGrp="1"/>
          </p:cNvSpPr>
          <p:nvPr>
            <p:ph type="title"/>
          </p:nvPr>
        </p:nvSpPr>
        <p:spPr>
          <a:xfrm>
            <a:off x="0" y="0"/>
            <a:ext cx="10617200" cy="1385888"/>
          </a:xfrm>
        </p:spPr>
        <p:txBody>
          <a:bodyPr>
            <a:normAutofit/>
          </a:bodyPr>
          <a:lstStyle/>
          <a:p>
            <a:r>
              <a:rPr lang="en-US" sz="22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DIFFERENCES BETWEEN PRODUCTION STUDIO AND ON-AIR STUDIO</a:t>
            </a:r>
            <a:br>
              <a:rPr lang="en-US" dirty="0"/>
            </a:br>
            <a:endParaRPr lang="en-US" dirty="0"/>
          </a:p>
        </p:txBody>
      </p:sp>
      <p:sp>
        <p:nvSpPr>
          <p:cNvPr id="3" name="Content Placeholder 2">
            <a:extLst>
              <a:ext uri="{FF2B5EF4-FFF2-40B4-BE49-F238E27FC236}">
                <a16:creationId xmlns:a16="http://schemas.microsoft.com/office/drawing/2014/main" id="{D53CEC1F-3F5C-5A89-A6A4-9AA0CE32A08D}"/>
              </a:ext>
            </a:extLst>
          </p:cNvPr>
          <p:cNvSpPr>
            <a:spLocks noGrp="1"/>
          </p:cNvSpPr>
          <p:nvPr>
            <p:ph idx="1"/>
          </p:nvPr>
        </p:nvSpPr>
        <p:spPr>
          <a:xfrm>
            <a:off x="190500" y="604044"/>
            <a:ext cx="10515600" cy="6101556"/>
          </a:xfrm>
        </p:spPr>
        <p:txBody>
          <a:bodyPr>
            <a:normAutofit/>
          </a:bodyPr>
          <a:lstStyle/>
          <a:p>
            <a:pPr marL="457200" indent="-457200">
              <a:buFont typeface="+mj-lt"/>
              <a:buAutoNum type="arabicPeriod"/>
            </a:pPr>
            <a:r>
              <a:rPr lang="en-US" sz="2000" b="1" dirty="0">
                <a:latin typeface="Times New Roman" panose="02020603050405020304" pitchFamily="18" charset="0"/>
                <a:cs typeface="Times New Roman" panose="02020603050405020304" pitchFamily="18" charset="0"/>
              </a:rPr>
              <a:t>Functional Definitions and Primary Objectives</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The </a:t>
            </a:r>
            <a:r>
              <a:rPr lang="en-US" sz="16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On-Air Studio</a:t>
            </a: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 often referred to as the "Live Studio" or "Broadcast Suite," is the nerve center of a station where the final product is transmitted to the public in real-time. Its primary objective is immediacy and reliability. Every piece of equipment in this room is "live," meaning any error is immediately audible or visible to the audience. Consequently, the layout is optimized for ergonomics and rapid decision-making. while</a:t>
            </a:r>
          </a:p>
          <a:p>
            <a:pPr marL="0" indent="0">
              <a:buNone/>
            </a:pP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In </a:t>
            </a:r>
            <a:r>
              <a:rPr lang="en-US" sz="16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Production Studio </a:t>
            </a:r>
            <a:r>
              <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is a creative laboratory used for "off-air" work. This includes the recording and assembly of commercials, promos, jingles, and pre-recorded segments. Because the content is not being broadcast live, the pressure of "dead air" is absent, allowing for a focus on meticulous editing, multi-track layering, and sound design. In many modern facilities, the production studio also serves as a critical backup for the on-air studio should a technical failure occur</a:t>
            </a:r>
            <a:r>
              <a:rPr lang="en-US" dirty="0">
                <a:effectLst>
                  <a:outerShdw blurRad="38100" dist="19050" dir="2700000" algn="tl">
                    <a:schemeClr val="dk1">
                      <a:alpha val="40000"/>
                    </a:schemeClr>
                  </a:outerShdw>
                </a:effectLst>
              </a:rPr>
              <a:t>.</a:t>
            </a:r>
            <a:endParaRPr lang="en-US" dirty="0"/>
          </a:p>
          <a:p>
            <a:pPr marL="0" indent="0">
              <a:buNone/>
            </a:pPr>
            <a:r>
              <a:rPr lang="en-US" sz="20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2. </a:t>
            </a:r>
            <a:r>
              <a:rPr lang="en-US" sz="2000" b="1" dirty="0">
                <a:latin typeface="Times New Roman" panose="02020603050405020304" pitchFamily="18" charset="0"/>
                <a:cs typeface="Times New Roman" panose="02020603050405020304" pitchFamily="18" charset="0"/>
              </a:rPr>
              <a:t>Technical Specifications and Equipment</a:t>
            </a:r>
          </a:p>
          <a:p>
            <a:pPr marL="0" indent="0">
              <a:buNone/>
            </a:pPr>
            <a:r>
              <a:rPr lang="en-US" sz="1600" b="1" dirty="0">
                <a:latin typeface="Times New Roman" panose="02020603050405020304" pitchFamily="18" charset="0"/>
                <a:cs typeface="Times New Roman" panose="02020603050405020304" pitchFamily="18" charset="0"/>
              </a:rPr>
              <a:t>on air studio </a:t>
            </a:r>
            <a:r>
              <a:rPr lang="en-US" sz="1600" dirty="0">
                <a:latin typeface="Times New Roman" panose="02020603050405020304" pitchFamily="18" charset="0"/>
                <a:cs typeface="Times New Roman" panose="02020603050405020304" pitchFamily="18" charset="0"/>
              </a:rPr>
              <a:t>console are designed for speed and simplicity. they often feature hot keys for instant sound effect and a limited number of faders to prevent operation confusion during live shows . while – in </a:t>
            </a:r>
            <a:r>
              <a:rPr lang="en-US" sz="1600" b="1" dirty="0">
                <a:latin typeface="Times New Roman" panose="02020603050405020304" pitchFamily="18" charset="0"/>
                <a:cs typeface="Times New Roman" panose="02020603050405020304" pitchFamily="18" charset="0"/>
              </a:rPr>
              <a:t>production studio </a:t>
            </a:r>
            <a:r>
              <a:rPr lang="en-US" sz="1600" dirty="0">
                <a:latin typeface="Times New Roman" panose="02020603050405020304" pitchFamily="18" charset="0"/>
                <a:cs typeface="Times New Roman" panose="02020603050405020304" pitchFamily="18" charset="0"/>
              </a:rPr>
              <a:t>the digital studio workstation, is the centerpiece software like adobe audition or premiere pro tools is used for surgical editing, time stretching and pitch connection.</a:t>
            </a:r>
          </a:p>
          <a:p>
            <a:pPr marL="0" indent="0">
              <a:buNone/>
            </a:pPr>
            <a:r>
              <a:rPr lang="en-US" sz="2000" b="1" dirty="0">
                <a:latin typeface="Times New Roman" panose="02020603050405020304" pitchFamily="18" charset="0"/>
                <a:cs typeface="Times New Roman" panose="02020603050405020304" pitchFamily="18" charset="0"/>
              </a:rPr>
              <a:t>3.  Architectural design</a:t>
            </a:r>
            <a:endParaRPr lang="en-US" sz="2000" dirty="0">
              <a:latin typeface="Times New Roman" panose="02020603050405020304" pitchFamily="18" charset="0"/>
              <a:cs typeface="Times New Roman" panose="02020603050405020304" pitchFamily="18" charset="0"/>
            </a:endParaRPr>
          </a:p>
          <a:p>
            <a:pPr marL="0" indent="0">
              <a:buNone/>
            </a:pPr>
            <a:r>
              <a:rPr lang="en-US" sz="1600" b="1" dirty="0">
                <a:latin typeface="Times New Roman" panose="02020603050405020304" pitchFamily="18" charset="0"/>
                <a:cs typeface="Times New Roman" panose="02020603050405020304" pitchFamily="18" charset="0"/>
              </a:rPr>
              <a:t>on-air</a:t>
            </a:r>
            <a:r>
              <a:rPr lang="en-US" sz="1600" dirty="0">
                <a:latin typeface="Times New Roman" panose="02020603050405020304" pitchFamily="18" charset="0"/>
                <a:cs typeface="Times New Roman" panose="02020603050405020304" pitchFamily="18" charset="0"/>
              </a:rPr>
              <a:t> studio are often designed with large windows facing the newsroom or a “talk booth” to allow for visual cues between the host guest and news anchors </a:t>
            </a:r>
            <a:r>
              <a:rPr lang="en-US" sz="1600" b="1" dirty="0">
                <a:latin typeface="Times New Roman" panose="02020603050405020304" pitchFamily="18" charset="0"/>
                <a:cs typeface="Times New Roman" panose="02020603050405020304" pitchFamily="18" charset="0"/>
              </a:rPr>
              <a:t>while in production</a:t>
            </a:r>
            <a:r>
              <a:rPr lang="en-US" sz="1600" dirty="0">
                <a:latin typeface="Times New Roman" panose="02020603050405020304" pitchFamily="18" charset="0"/>
                <a:cs typeface="Times New Roman" panose="02020603050405020304" pitchFamily="18" charset="0"/>
              </a:rPr>
              <a:t> studios are frequently more isolated</a:t>
            </a:r>
          </a:p>
          <a:p>
            <a:pPr marL="457200" lvl="0" indent="-457200">
              <a:buAutoNum type="arabicPeriod" startAt="4"/>
            </a:pPr>
            <a:r>
              <a:rPr lang="en-US" sz="2000" b="1" dirty="0">
                <a:latin typeface="Times New Roman" panose="02020603050405020304" pitchFamily="18" charset="0"/>
                <a:cs typeface="Times New Roman" panose="02020603050405020304" pitchFamily="18" charset="0"/>
              </a:rPr>
              <a:t>Operational Differences and Personnel</a:t>
            </a:r>
          </a:p>
          <a:p>
            <a:pPr marL="0" lvl="0" indent="0">
              <a:buNone/>
            </a:pPr>
            <a:r>
              <a:rPr lang="en-US" sz="1600" dirty="0">
                <a:latin typeface="Times New Roman" panose="02020603050405020304" pitchFamily="18" charset="0"/>
                <a:cs typeface="Times New Roman" panose="02020603050405020304" pitchFamily="18" charset="0"/>
              </a:rPr>
              <a:t>The operational dynamics of these two spaces are shaped by the presence or absence of a live audience</a:t>
            </a:r>
            <a:r>
              <a:rPr lang="en-US" dirty="0"/>
              <a:t>.</a:t>
            </a:r>
          </a:p>
          <a:p>
            <a:pPr marL="0" lvl="0" indent="0">
              <a:buNone/>
            </a:pPr>
            <a:endParaRPr lang="en-US" dirty="0"/>
          </a:p>
          <a:p>
            <a:pPr marL="0" indent="0">
              <a:buNone/>
            </a:pPr>
            <a:endParaRPr lang="en-US" sz="16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6514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70AD85-2B60-46ED-41CC-92FFBAEA3C88}"/>
              </a:ext>
            </a:extLst>
          </p:cNvPr>
          <p:cNvSpPr>
            <a:spLocks noGrp="1"/>
          </p:cNvSpPr>
          <p:nvPr>
            <p:ph idx="1"/>
          </p:nvPr>
        </p:nvSpPr>
        <p:spPr>
          <a:xfrm>
            <a:off x="63500" y="200024"/>
            <a:ext cx="10515600" cy="6657975"/>
          </a:xfrm>
        </p:spPr>
        <p:txBody>
          <a:bodyPr>
            <a:normAutofit/>
          </a:bodyPr>
          <a:lstStyle/>
          <a:p>
            <a:pP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In an </a:t>
            </a:r>
            <a:r>
              <a:rPr lang="en-US" sz="1600" b="1" dirty="0">
                <a:latin typeface="Times New Roman" panose="02020603050405020304" pitchFamily="18" charset="0"/>
                <a:cs typeface="Times New Roman" panose="02020603050405020304" pitchFamily="18" charset="0"/>
              </a:rPr>
              <a:t>on-air environment</a:t>
            </a:r>
            <a:r>
              <a:rPr lang="en-US" sz="1600" dirty="0">
                <a:latin typeface="Times New Roman" panose="02020603050405020304" pitchFamily="18" charset="0"/>
                <a:cs typeface="Times New Roman" panose="02020603050405020304" pitchFamily="18" charset="0"/>
              </a:rPr>
              <a:t>, the "Self-Operated" model is common, where the presenter or DJ "drives" the console while speaking. This requires a console designed for ease of use, featuring large faders and "On-Air" tally lights that automatically mute monitor speakers when a microphone is live to prevent feedback loops. Personnel in this room are focused on the "Program Log"—a strict schedule of music, advertisements, and talk segments that must be executed with precision. </a:t>
            </a:r>
          </a:p>
          <a:p>
            <a:pPr>
              <a:buFont typeface="Wingdings" panose="05000000000000000000" pitchFamily="2" charset="2"/>
              <a:buChar char="§"/>
            </a:pPr>
            <a:r>
              <a:rPr lang="en-US" sz="1600" b="1" dirty="0">
                <a:latin typeface="Times New Roman" panose="02020603050405020304" pitchFamily="18" charset="0"/>
                <a:cs typeface="Times New Roman" panose="02020603050405020304" pitchFamily="18" charset="0"/>
              </a:rPr>
              <a:t>Production studios</a:t>
            </a:r>
            <a:r>
              <a:rPr lang="en-US" sz="1600" dirty="0">
                <a:latin typeface="Times New Roman" panose="02020603050405020304" pitchFamily="18" charset="0"/>
                <a:cs typeface="Times New Roman" panose="02020603050405020304" pitchFamily="18" charset="0"/>
              </a:rPr>
              <a:t> are often "Tech-Operated," where a producer or sound engineer works alongside talent to craft a specific sound. The workflow involves "non-linear editing" (NLE), where audio is captured, manipulated, and polished over hours or days. Unlike the on-air studio, which focuses on the flow of a broadcast, the production studio focuses on the construction of individual audio elements.</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sz="1600" b="1" dirty="0">
                <a:solidFill>
                  <a:schemeClr val="accent2"/>
                </a:solidFill>
                <a:latin typeface="Times New Roman" panose="02020603050405020304" pitchFamily="18" charset="0"/>
                <a:cs typeface="Times New Roman" panose="02020603050405020304" pitchFamily="18" charset="0"/>
              </a:rPr>
              <a:t>The end </a:t>
            </a:r>
          </a:p>
          <a:p>
            <a:pPr marL="0" indent="0">
              <a:buNone/>
            </a:pPr>
            <a:r>
              <a:rPr lang="en-US" sz="1600" b="1" dirty="0">
                <a:solidFill>
                  <a:schemeClr val="accent2"/>
                </a:solidFill>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0154615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1146</Words>
  <Application>Microsoft Office PowerPoint</Application>
  <PresentationFormat>Widescreen</PresentationFormat>
  <Paragraphs>49</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Wingdings</vt:lpstr>
      <vt:lpstr>Office Theme</vt:lpstr>
      <vt:lpstr>FEATURES OF RADIO STUDIO USED FOR RADIO BROADCASTING </vt:lpstr>
      <vt:lpstr>Meaning of Radio studio </vt:lpstr>
      <vt:lpstr>Characteristics of radio studio</vt:lpstr>
      <vt:lpstr>PowerPoint Presentation</vt:lpstr>
      <vt:lpstr>DIFFERENCES BETWEEN PRODUCTION STUDIO AND ON-AIR STUDIO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secilia mkini</dc:creator>
  <cp:lastModifiedBy>secilia mkini</cp:lastModifiedBy>
  <cp:revision>20</cp:revision>
  <dcterms:created xsi:type="dcterms:W3CDTF">2026-05-18T08:28:21Z</dcterms:created>
  <dcterms:modified xsi:type="dcterms:W3CDTF">2026-05-18T09:03:18Z</dcterms:modified>
</cp:coreProperties>
</file>